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77" r:id="rId11"/>
    <p:sldId id="278" r:id="rId12"/>
    <p:sldId id="266" r:id="rId13"/>
    <p:sldId id="267" r:id="rId14"/>
    <p:sldId id="27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9850"/>
  <p:notesSz cx="9144000" cy="5149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660" y="3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F1F8D-4885-4611-AB45-FECD766B3B37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DC4A3-6193-4ED8-B9D9-99831830A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DC4A3-6193-4ED8-B9D9-99831830A2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5405"/>
          </a:xfrm>
          <a:custGeom>
            <a:avLst/>
            <a:gdLst/>
            <a:ahLst/>
            <a:cxnLst/>
            <a:rect l="l" t="t" r="r" b="b"/>
            <a:pathLst>
              <a:path w="9144000" h="5145405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5"/>
            <a:ext cx="9144000" cy="554990"/>
          </a:xfrm>
          <a:custGeom>
            <a:avLst/>
            <a:gdLst/>
            <a:ahLst/>
            <a:cxnLst/>
            <a:rect l="l" t="t" r="r" b="b"/>
            <a:pathLst>
              <a:path w="9144000" h="554990">
                <a:moveTo>
                  <a:pt x="9144000" y="0"/>
                </a:moveTo>
                <a:lnTo>
                  <a:pt x="0" y="0"/>
                </a:lnTo>
                <a:lnTo>
                  <a:pt x="0" y="554710"/>
                </a:lnTo>
                <a:lnTo>
                  <a:pt x="9144000" y="554710"/>
                </a:lnTo>
                <a:lnTo>
                  <a:pt x="9144000" y="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1715" y="2400045"/>
            <a:ext cx="2020569" cy="31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81" y="2486760"/>
            <a:ext cx="8152637" cy="151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0119299@gmail.com" TargetMode="External"/><Relationship Id="rId2" Type="http://schemas.openxmlformats.org/officeDocument/2006/relationships/hyperlink" Target="https://github.com/June22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anva.com/design/DAFtvgqR1WU/MlijIKjzEDp914R6AgCiiQ/ed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diTTW79o_wZT5trPB3eym0REY6TfK7wClsZOfB5oGHg/edit#heading%3Dh.z6ne0og04bp5" TargetMode="External"/><Relationship Id="rId5" Type="http://schemas.openxmlformats.org/officeDocument/2006/relationships/hyperlink" Target="https://github.com/June222/Avoiding_Obstacles_Robot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une222/capstone-2023-1-02?tab=readme-ov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670"/>
            <a:ext cx="9144000" cy="5102860"/>
          </a:xfrm>
          <a:custGeom>
            <a:avLst/>
            <a:gdLst/>
            <a:ahLst/>
            <a:cxnLst/>
            <a:rect l="l" t="t" r="r" b="b"/>
            <a:pathLst>
              <a:path w="9144000" h="5102860">
                <a:moveTo>
                  <a:pt x="9144000" y="0"/>
                </a:moveTo>
                <a:lnTo>
                  <a:pt x="0" y="0"/>
                </a:lnTo>
                <a:lnTo>
                  <a:pt x="0" y="5102352"/>
                </a:lnTo>
                <a:lnTo>
                  <a:pt x="9144000" y="51023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60" y="185445"/>
            <a:ext cx="556450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0" spc="-345" dirty="0"/>
              <a:t>PORTFOLIO</a:t>
            </a:r>
            <a:endParaRPr sz="8000"/>
          </a:p>
        </p:txBody>
      </p:sp>
      <p:grpSp>
        <p:nvGrpSpPr>
          <p:cNvPr id="4" name="object 4"/>
          <p:cNvGrpSpPr/>
          <p:nvPr/>
        </p:nvGrpSpPr>
        <p:grpSpPr>
          <a:xfrm>
            <a:off x="192023" y="243839"/>
            <a:ext cx="8627110" cy="4249420"/>
            <a:chOff x="192023" y="243839"/>
            <a:chExt cx="8627110" cy="4249420"/>
          </a:xfrm>
        </p:grpSpPr>
        <p:sp>
          <p:nvSpPr>
            <p:cNvPr id="5" name="object 5"/>
            <p:cNvSpPr/>
            <p:nvPr/>
          </p:nvSpPr>
          <p:spPr>
            <a:xfrm>
              <a:off x="210311" y="262127"/>
              <a:ext cx="5833745" cy="3175"/>
            </a:xfrm>
            <a:custGeom>
              <a:avLst/>
              <a:gdLst/>
              <a:ahLst/>
              <a:cxnLst/>
              <a:rect l="l" t="t" r="r" b="b"/>
              <a:pathLst>
                <a:path w="5833745" h="3175">
                  <a:moveTo>
                    <a:pt x="0" y="2667"/>
                  </a:moveTo>
                  <a:lnTo>
                    <a:pt x="5833491" y="0"/>
                  </a:lnTo>
                </a:path>
              </a:pathLst>
            </a:custGeom>
            <a:ln w="36576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900" y="3265932"/>
              <a:ext cx="3904615" cy="1222375"/>
            </a:xfrm>
            <a:custGeom>
              <a:avLst/>
              <a:gdLst/>
              <a:ahLst/>
              <a:cxnLst/>
              <a:rect l="l" t="t" r="r" b="b"/>
              <a:pathLst>
                <a:path w="3904615" h="1222375">
                  <a:moveTo>
                    <a:pt x="0" y="0"/>
                  </a:moveTo>
                  <a:lnTo>
                    <a:pt x="3904106" y="0"/>
                  </a:lnTo>
                </a:path>
                <a:path w="3904615" h="1222375">
                  <a:moveTo>
                    <a:pt x="0" y="408432"/>
                  </a:moveTo>
                  <a:lnTo>
                    <a:pt x="3904106" y="408432"/>
                  </a:lnTo>
                </a:path>
                <a:path w="3904615" h="1222375">
                  <a:moveTo>
                    <a:pt x="0" y="813816"/>
                  </a:moveTo>
                  <a:lnTo>
                    <a:pt x="3904106" y="813816"/>
                  </a:lnTo>
                </a:path>
                <a:path w="3904615" h="1222375">
                  <a:moveTo>
                    <a:pt x="0" y="1222248"/>
                  </a:moveTo>
                  <a:lnTo>
                    <a:pt x="3904106" y="1222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2014" y="2945968"/>
            <a:ext cx="3949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b="1" spc="-30" dirty="0" smtClean="0">
                <a:solidFill>
                  <a:srgbClr val="252525"/>
                </a:solidFill>
                <a:latin typeface="Times New Roman"/>
                <a:cs typeface="Times New Roman"/>
              </a:rPr>
              <a:t>Name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2451" y="2945968"/>
            <a:ext cx="8521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err="1" smtClean="0">
                <a:solidFill>
                  <a:srgbClr val="252525"/>
                </a:solidFill>
                <a:latin typeface="Times New Roman"/>
                <a:cs typeface="Times New Roman"/>
              </a:rPr>
              <a:t>강준우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9722" y="3354069"/>
            <a:ext cx="494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Gi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t</a:t>
            </a: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2451" y="3354069"/>
            <a:ext cx="1670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96A7"/>
                  </a:solidFill>
                </a:uFill>
                <a:latin typeface="Times New Roman"/>
                <a:cs typeface="Times New Roman"/>
                <a:hlinkClick r:id="rId2"/>
              </a:rPr>
              <a:t>https://github.com/June222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62550" y="3761638"/>
            <a:ext cx="455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252525"/>
                </a:solidFill>
                <a:latin typeface="Times New Roman"/>
                <a:cs typeface="Times New Roman"/>
              </a:rPr>
              <a:t>E-mail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2451" y="3761638"/>
            <a:ext cx="1329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0119299</a:t>
            </a:r>
            <a:r>
              <a:rPr sz="12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@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g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a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il</a:t>
            </a:r>
            <a:r>
              <a:rPr sz="12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c</a:t>
            </a:r>
            <a:r>
              <a:rPr sz="12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9314" y="4168850"/>
            <a:ext cx="43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P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hone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2451" y="4168850"/>
            <a:ext cx="1156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52525"/>
                </a:solidFill>
                <a:latin typeface="Times New Roman"/>
                <a:cs typeface="Times New Roman"/>
              </a:rPr>
              <a:t>+82</a:t>
            </a:r>
            <a:r>
              <a:rPr sz="1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imes New Roman"/>
                <a:cs typeface="Times New Roman"/>
              </a:rPr>
              <a:t>10-5495-4551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7084" y="4601362"/>
            <a:ext cx="5543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A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d</a:t>
            </a:r>
            <a:r>
              <a:rPr sz="12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imes New Roman"/>
                <a:cs typeface="Times New Roman"/>
              </a:rPr>
              <a:t>e</a:t>
            </a:r>
            <a:r>
              <a:rPr sz="1200" b="1" spc="-15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r>
              <a:rPr sz="1200" b="1" dirty="0">
                <a:solidFill>
                  <a:srgbClr val="252525"/>
                </a:solidFill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02451" y="4610506"/>
            <a:ext cx="23304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0" dirty="0" smtClean="0">
                <a:solidFill>
                  <a:srgbClr val="252525"/>
                </a:solidFill>
                <a:latin typeface="Times New Roman"/>
                <a:cs typeface="Times New Roman"/>
              </a:rPr>
              <a:t>부산광역시 부산진구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3" y="1279525"/>
            <a:ext cx="4726306" cy="27448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2031288"/>
            <a:ext cx="4929187" cy="2869355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3048000" y="2955925"/>
            <a:ext cx="2133600" cy="990600"/>
          </a:xfrm>
          <a:prstGeom prst="bentConnector3">
            <a:avLst>
              <a:gd name="adj1" fmla="val -298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48000" y="40542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확대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9293" y="91019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조건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25" name="꺾인 연결선 24"/>
          <p:cNvCxnSpPr>
            <a:stCxn id="23" idx="1"/>
          </p:cNvCxnSpPr>
          <p:nvPr/>
        </p:nvCxnSpPr>
        <p:spPr>
          <a:xfrm rot="10800000" flipV="1">
            <a:off x="3429001" y="1094859"/>
            <a:ext cx="370293" cy="413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6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7" y="711834"/>
            <a:ext cx="44987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 smtClean="0">
                <a:latin typeface="Times New Roman"/>
                <a:cs typeface="Times New Roman"/>
              </a:rPr>
              <a:t>app</a:t>
            </a:r>
            <a:r>
              <a:rPr lang="en-US" sz="1800" spc="-20" dirty="0" smtClean="0">
                <a:latin typeface="Times New Roman"/>
                <a:cs typeface="Times New Roman"/>
              </a:rPr>
              <a:t> – </a:t>
            </a:r>
            <a:r>
              <a:rPr lang="en-US" altLang="ko-KR" sz="1800" spc="-20" dirty="0" smtClean="0">
                <a:latin typeface="Times New Roman"/>
                <a:cs typeface="Times New Roman"/>
              </a:rPr>
              <a:t>DATA Visualization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5725"/>
            <a:ext cx="5137183" cy="3200400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 flipV="1">
            <a:off x="4419600" y="1203325"/>
            <a:ext cx="533400" cy="457200"/>
          </a:xfrm>
          <a:prstGeom prst="bentConnector3">
            <a:avLst>
              <a:gd name="adj1" fmla="val 1004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1060529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날짜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47800" y="2193925"/>
            <a:ext cx="4724400" cy="21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2417" y="3641725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를 클릭하면 </a:t>
            </a:r>
            <a:r>
              <a:rPr lang="en-US" altLang="ko-KR" sz="1000" dirty="0" smtClean="0"/>
              <a:t>Class B</a:t>
            </a:r>
            <a:r>
              <a:rPr lang="ko-KR" altLang="en-US" sz="1000" dirty="0" smtClean="0"/>
              <a:t>의 숫자를 부각시킴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C00000"/>
                </a:solidFill>
              </a:rPr>
              <a:t>Class B</a:t>
            </a:r>
            <a:r>
              <a:rPr lang="ko-KR" altLang="en-US" sz="1000" dirty="0" smtClean="0"/>
              <a:t>의 결함 수는 지속적으로 감소하고 있음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dirty="0" smtClean="0"/>
              <a:t>문제의 원인이 파악되어 해결되고 있음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038600" y="2270125"/>
            <a:ext cx="1277640" cy="17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86400" y="200142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결함 수가 최근 급증함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smtClean="0"/>
              <a:t>해석</a:t>
            </a:r>
            <a:r>
              <a:rPr lang="en-US" altLang="ko-KR" sz="1000" dirty="0" smtClean="0"/>
              <a:t>: </a:t>
            </a:r>
            <a:r>
              <a:rPr lang="en-US" altLang="ko-KR" sz="1000" dirty="0" smtClean="0">
                <a:solidFill>
                  <a:srgbClr val="0070C0"/>
                </a:solidFill>
              </a:rPr>
              <a:t>Class A</a:t>
            </a:r>
            <a:r>
              <a:rPr lang="ko-KR" altLang="en-US" sz="1000" dirty="0" smtClean="0"/>
              <a:t>의 결함을 일으키는 파악되지 않은 원인을 </a:t>
            </a:r>
            <a:endParaRPr lang="en-US" altLang="ko-KR" sz="1000" dirty="0" smtClean="0"/>
          </a:p>
          <a:p>
            <a:r>
              <a:rPr lang="ko-KR" altLang="en-US" sz="1000" dirty="0"/>
              <a:t>빨</a:t>
            </a:r>
            <a:r>
              <a:rPr lang="ko-KR" altLang="en-US" sz="1000" dirty="0" smtClean="0"/>
              <a:t>리 인지하여 대비할 수 있음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874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60577"/>
            <a:ext cx="22066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0" dirty="0"/>
              <a:t>No</a:t>
            </a:r>
            <a:r>
              <a:rPr sz="4000" spc="5" dirty="0"/>
              <a:t> </a:t>
            </a:r>
            <a:r>
              <a:rPr sz="4000" spc="-105" dirty="0"/>
              <a:t>Crime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95681" y="2486760"/>
            <a:ext cx="8495919" cy="1450654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847465">
              <a:lnSpc>
                <a:spcPct val="100000"/>
              </a:lnSpc>
              <a:spcBef>
                <a:spcPts val="1185"/>
              </a:spcBef>
            </a:pPr>
            <a:r>
              <a:rPr spc="-5" dirty="0"/>
              <a:t>About</a:t>
            </a:r>
            <a:r>
              <a:rPr spc="-70" dirty="0"/>
              <a:t> </a:t>
            </a:r>
            <a:r>
              <a:rPr dirty="0"/>
              <a:t>project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5" dirty="0" err="1" smtClean="0"/>
              <a:t>범죄율</a:t>
            </a:r>
            <a:r>
              <a:rPr lang="ko-KR" altLang="en-US" sz="1400" spc="-15" dirty="0" smtClean="0"/>
              <a:t> 예측을 도와주는 앱 서비스입니다</a:t>
            </a:r>
            <a:r>
              <a:rPr lang="en-US" altLang="ko-KR" sz="1400" spc="-15" dirty="0" smtClean="0"/>
              <a:t>.</a:t>
            </a:r>
          </a:p>
          <a:p>
            <a:pPr marL="3847465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dirty="0" smtClean="0"/>
              <a:t>경찰청 범죄 데이터를 이용하였습니다</a:t>
            </a:r>
            <a:r>
              <a:rPr lang="en-US" altLang="ko-KR" sz="1400" dirty="0" smtClean="0"/>
              <a:t>.</a:t>
            </a:r>
            <a:endParaRPr sz="1400" dirty="0"/>
          </a:p>
          <a:p>
            <a:pPr marL="3847465" marR="5080">
              <a:lnSpc>
                <a:spcPct val="178700"/>
              </a:lnSpc>
              <a:spcBef>
                <a:spcPts val="5"/>
              </a:spcBef>
            </a:pPr>
            <a:r>
              <a:rPr lang="ko-KR" altLang="en-US" sz="1400" spc="-10" dirty="0" smtClean="0"/>
              <a:t>자체 개발한 </a:t>
            </a:r>
            <a:r>
              <a:rPr lang="en-US" altLang="ko-KR" sz="1400" spc="-10" dirty="0" smtClean="0"/>
              <a:t>AI, REST API, APP</a:t>
            </a:r>
            <a:r>
              <a:rPr lang="ko-KR" altLang="en-US" sz="1400" spc="-10" dirty="0" smtClean="0"/>
              <a:t>을 이용한 프로젝트 입니다</a:t>
            </a:r>
            <a:r>
              <a:rPr lang="en-US" altLang="ko-KR" sz="1400" spc="-10" dirty="0" smtClean="0"/>
              <a:t>.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0089"/>
              </p:ext>
            </p:extLst>
          </p:nvPr>
        </p:nvGraphicFramePr>
        <p:xfrm>
          <a:off x="4266501" y="975804"/>
          <a:ext cx="4507865" cy="3828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08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09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05740">
                        <a:lnSpc>
                          <a:spcPts val="1250"/>
                        </a:lnSpc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예방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빠른 대응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기관 활용을 목적으로 경찰청에서 제공하는 범죄 데이터로 앱을 개발</a:t>
                      </a:r>
                      <a:endParaRPr lang="en-US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err="1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범죄율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예측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범죄 수 조회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근처의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CCTV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지도 제공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긴급 전화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194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7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User Interface</a:t>
                      </a:r>
                      <a:r>
                        <a:rPr 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marR="593090" indent="-289560">
                        <a:lnSpc>
                          <a:spcPts val="1270"/>
                        </a:lnSpc>
                        <a:spcBef>
                          <a:spcPts val="30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REST API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개발과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연동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03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-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lang="en-US" sz="1050" b="1" spc="-10" dirty="0" smtClean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Times New Roman"/>
                          <a:cs typeface="Times New Roman"/>
                        </a:rPr>
                        <a:t>eference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5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pc="-3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**** Presentation</a:t>
                      </a:r>
                      <a:r>
                        <a:rPr lang="en-US" altLang="ko-KR" sz="1050" u="none" spc="15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 </a:t>
                      </a:r>
                      <a:r>
                        <a:rPr lang="en-US" altLang="ko-KR" sz="1050" u="none" spc="-40" dirty="0" smtClean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2"/>
                        </a:rPr>
                        <a:t>PPT ****</a:t>
                      </a:r>
                      <a:endParaRPr lang="en-US" altLang="ko-KR" sz="1050" u="none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9925"/>
            <a:ext cx="2133600" cy="4251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4531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9037"/>
            <a:ext cx="8426972" cy="45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541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3341116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사용자의 위치 근처에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예측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범주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요일</a:t>
            </a:r>
            <a:r>
              <a:rPr lang="en-US" altLang="ko-KR" sz="1000" spc="-3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시간대 설정</a:t>
            </a:r>
            <a:r>
              <a:rPr lang="en-US" altLang="ko-KR" sz="1000" spc="-30" dirty="0">
                <a:latin typeface="Times New Roman"/>
                <a:cs typeface="Times New Roman"/>
              </a:rPr>
              <a:t> 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후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주요 범죄 </a:t>
            </a:r>
            <a:r>
              <a:rPr lang="ko-KR" altLang="en-US" sz="1000" spc="-30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 예측</a:t>
            </a:r>
            <a:endParaRPr lang="en-US" altLang="ko-KR" sz="1000" spc="-30" dirty="0" smtClean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30" dirty="0" smtClean="0">
                <a:latin typeface="Times New Roman"/>
                <a:cs typeface="Times New Roman"/>
              </a:rPr>
              <a:t>예측 결과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6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15" dirty="0">
                <a:latin typeface="Times New Roman"/>
                <a:cs typeface="Times New Roman"/>
              </a:rPr>
              <a:t>d</a:t>
            </a:r>
            <a:r>
              <a:rPr sz="1800" spc="-20" dirty="0">
                <a:latin typeface="Times New Roman"/>
                <a:cs typeface="Times New Roman"/>
              </a:rPr>
              <a:t>i</a:t>
            </a:r>
            <a:r>
              <a:rPr sz="1800" spc="-35" dirty="0">
                <a:latin typeface="Times New Roman"/>
                <a:cs typeface="Times New Roman"/>
              </a:rPr>
              <a:t>c</a:t>
            </a:r>
            <a:r>
              <a:rPr sz="1800" spc="-20" dirty="0">
                <a:latin typeface="Times New Roman"/>
                <a:cs typeface="Times New Roman"/>
              </a:rPr>
              <a:t>ti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77239"/>
            <a:ext cx="2084735" cy="40721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29" y="777239"/>
            <a:ext cx="2030034" cy="407212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791203" y="3260725"/>
            <a:ext cx="990597" cy="7620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633980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다른 지역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구체적 위치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연도에 따른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대 주요 범죄 건수 조회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20" dirty="0" smtClean="0">
                <a:latin typeface="Times New Roman"/>
                <a:cs typeface="Times New Roman"/>
              </a:rPr>
              <a:t>조건 설정 후 조회</a:t>
            </a:r>
            <a:endParaRPr sz="10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buChar char="-"/>
              <a:tabLst>
                <a:tab pos="83185" algn="l"/>
              </a:tabLst>
            </a:pPr>
            <a:r>
              <a:rPr lang="en-US" sz="1000" spc="-30" dirty="0" smtClean="0">
                <a:latin typeface="Times New Roman"/>
                <a:cs typeface="Times New Roman"/>
              </a:rPr>
              <a:t>5</a:t>
            </a:r>
            <a:r>
              <a:rPr lang="ko-KR" altLang="en-US" sz="1000" spc="-30" dirty="0" smtClean="0">
                <a:latin typeface="Times New Roman"/>
                <a:cs typeface="Times New Roman"/>
              </a:rPr>
              <a:t>대 범죄 건수 시각화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555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2.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Check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number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49864"/>
            <a:ext cx="2051740" cy="4078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26" y="849864"/>
            <a:ext cx="2059783" cy="4078859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5715000" y="2422525"/>
            <a:ext cx="1066800" cy="8382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02.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808605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범죄 예방을 위해 제공된 </a:t>
            </a:r>
            <a:r>
              <a:rPr lang="en-US" sz="1000" spc="-5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55" dirty="0" smtClean="0">
                <a:latin typeface="Times New Roman"/>
                <a:cs typeface="Times New Roman"/>
              </a:rPr>
              <a:t>지도를 한눈에 볼 수 있게 제공</a:t>
            </a: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altLang="ko-KR" sz="1000" spc="-5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sz="1200" b="1" spc="-50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82550" indent="-70485">
              <a:lnSpc>
                <a:spcPct val="100000"/>
              </a:lnSpc>
              <a:spcBef>
                <a:spcPts val="10"/>
              </a:spcBef>
              <a:buChar char="-"/>
              <a:tabLst>
                <a:tab pos="83185" algn="l"/>
              </a:tabLst>
            </a:pPr>
            <a:r>
              <a:rPr lang="ko-KR" altLang="en-US" sz="1000" spc="-25" dirty="0" smtClean="0">
                <a:latin typeface="Times New Roman"/>
                <a:cs typeface="Times New Roman"/>
              </a:rPr>
              <a:t>자원의 효율성을 위해 확대 비율에 따라 일정 개수 이상의 </a:t>
            </a:r>
            <a:r>
              <a:rPr lang="en-US" altLang="ko-KR" sz="1000" spc="-25" dirty="0" smtClean="0">
                <a:latin typeface="Times New Roman"/>
                <a:cs typeface="Times New Roman"/>
              </a:rPr>
              <a:t>CCTV </a:t>
            </a:r>
            <a:r>
              <a:rPr lang="ko-KR" altLang="en-US" sz="1000" spc="-25" dirty="0" smtClean="0">
                <a:latin typeface="Times New Roman"/>
                <a:cs typeface="Times New Roman"/>
              </a:rPr>
              <a:t>위치를 그룹화 하여 제공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CCTV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MAP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37" y="734060"/>
            <a:ext cx="2034291" cy="406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98" y="711834"/>
            <a:ext cx="2030378" cy="40728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0600" y="3794125"/>
            <a:ext cx="381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34200" y="2498725"/>
            <a:ext cx="12192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0" idx="3"/>
            <a:endCxn id="11" idx="1"/>
          </p:cNvCxnSpPr>
          <p:nvPr/>
        </p:nvCxnSpPr>
        <p:spPr>
          <a:xfrm flipV="1">
            <a:off x="5181600" y="3260725"/>
            <a:ext cx="1752600" cy="7620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25019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939" y="992199"/>
            <a:ext cx="4034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5" dirty="0"/>
              <a:t>Navigation</a:t>
            </a:r>
            <a:r>
              <a:rPr sz="4000" spc="200" dirty="0"/>
              <a:t> </a:t>
            </a:r>
            <a:r>
              <a:rPr sz="4000" spc="-125" dirty="0"/>
              <a:t>Robot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833871" y="2773679"/>
            <a:ext cx="2870200" cy="39370"/>
            <a:chOff x="5833871" y="2773679"/>
            <a:chExt cx="2870200" cy="39370"/>
          </a:xfrm>
        </p:grpSpPr>
        <p:sp>
          <p:nvSpPr>
            <p:cNvPr id="5" name="object 5"/>
            <p:cNvSpPr/>
            <p:nvPr/>
          </p:nvSpPr>
          <p:spPr>
            <a:xfrm>
              <a:off x="5868923" y="2793491"/>
              <a:ext cx="2834640" cy="0"/>
            </a:xfrm>
            <a:custGeom>
              <a:avLst/>
              <a:gdLst/>
              <a:ahLst/>
              <a:cxnLst/>
              <a:rect l="l" t="t" r="r" b="b"/>
              <a:pathLst>
                <a:path w="2834640">
                  <a:moveTo>
                    <a:pt x="0" y="0"/>
                  </a:moveTo>
                  <a:lnTo>
                    <a:pt x="2834640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36919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38443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5" y="0"/>
                  </a:lnTo>
                  <a:lnTo>
                    <a:pt x="23367" y="0"/>
                  </a:lnTo>
                  <a:lnTo>
                    <a:pt x="30098" y="6731"/>
                  </a:lnTo>
                  <a:lnTo>
                    <a:pt x="30098" y="14986"/>
                  </a:lnTo>
                  <a:lnTo>
                    <a:pt x="30098" y="23368"/>
                  </a:lnTo>
                  <a:lnTo>
                    <a:pt x="23367" y="30099"/>
                  </a:lnTo>
                  <a:lnTo>
                    <a:pt x="14985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30953" y="2486760"/>
            <a:ext cx="4077970" cy="1967846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Times New Roman"/>
                <a:cs typeface="Times New Roman"/>
              </a:rPr>
              <a:t>About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장애물을 인식하고 피해서 정해진 목표 지점까지 도달하는 로봇입니다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로봇은 실시간으로 모바일 디바이스와 소통하여 작동할 수 있습니다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</a:p>
          <a:p>
            <a:pPr marL="12700" marR="121285">
              <a:lnSpc>
                <a:spcPts val="1510"/>
              </a:lnSpc>
              <a:spcBef>
                <a:spcPts val="1025"/>
              </a:spcBef>
            </a:pPr>
            <a:r>
              <a:rPr lang="ko-KR" altLang="en-US" sz="1400" spc="-10" dirty="0" smtClean="0">
                <a:latin typeface="Times New Roman"/>
                <a:cs typeface="Times New Roman"/>
              </a:rPr>
              <a:t>로봇의 움직임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,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경로와 인식한 장애물을 실시간으로 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LCD </a:t>
            </a:r>
            <a:r>
              <a:rPr lang="ko-KR" altLang="en-US" sz="1400" spc="-10" dirty="0" smtClean="0">
                <a:latin typeface="Times New Roman"/>
                <a:cs typeface="Times New Roman"/>
              </a:rPr>
              <a:t>모니터에 출력합니다</a:t>
            </a:r>
            <a:r>
              <a:rPr lang="en-US" altLang="ko-KR" sz="1400" spc="-10" dirty="0" smtClean="0">
                <a:latin typeface="Times New Roman"/>
                <a:cs typeface="Times New Roman"/>
              </a:rPr>
              <a:t>.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84525"/>
            <a:ext cx="3071626" cy="1919766"/>
          </a:xfrm>
          <a:prstGeom prst="rect">
            <a:avLst/>
          </a:prstGeom>
        </p:spPr>
      </p:pic>
      <p:pic>
        <p:nvPicPr>
          <p:cNvPr id="3074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993"/>
            <a:ext cx="4448548" cy="277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69765"/>
              </p:ext>
            </p:extLst>
          </p:nvPr>
        </p:nvGraphicFramePr>
        <p:xfrm>
          <a:off x="4266501" y="975804"/>
          <a:ext cx="4507865" cy="4024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od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2022.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-3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(3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개월</a:t>
                      </a:r>
                      <a:r>
                        <a:rPr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Members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명</a:t>
                      </a:r>
                      <a:r>
                        <a:rPr sz="1050" spc="4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기여 </a:t>
                      </a:r>
                      <a:r>
                        <a:rPr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050" spc="4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SW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7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Algorithm)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Objective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장애물을 인식하고 피해서 정해진 도착</a:t>
                      </a:r>
                      <a:r>
                        <a:rPr lang="ko-KR" altLang="en-US" sz="1050" spc="-10" baseline="0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지점까지 도달하는 로봇 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1285">
                        <a:lnSpc>
                          <a:spcPts val="1510"/>
                        </a:lnSpc>
                        <a:spcBef>
                          <a:spcPts val="102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장애물을 인식하고 피해서 정해진 목표 지점까지 도달하는 로봇입니다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 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로봇은 실시간으로 모바일 디바이스와 소통하여 작동할 수 있습니다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로봇의 움직임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경로와 인식한 장애물을 실시간으로 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LCD </a:t>
                      </a:r>
                      <a:r>
                        <a:rPr lang="ko-KR" altLang="en-US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모니터에 출력합니다</a:t>
                      </a:r>
                      <a:r>
                        <a:rPr lang="en-US" altLang="ko-KR" sz="1050" spc="-10" dirty="0" smtClean="0">
                          <a:solidFill>
                            <a:srgbClr val="0070C0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050" dirty="0">
                        <a:solidFill>
                          <a:srgbClr val="0070C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indent="-290195">
                        <a:lnSpc>
                          <a:spcPct val="100000"/>
                        </a:lnSpc>
                        <a:spcBef>
                          <a:spcPts val="65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알고리즘 구축 </a:t>
                      </a:r>
                      <a:r>
                        <a:rPr sz="1050" spc="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SW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1050" spc="-3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개발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코드 구현</a:t>
                      </a:r>
                      <a:endParaRPr lang="en-US" altLang="ko-KR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블루투스 통신</a:t>
                      </a:r>
                      <a:endParaRPr lang="en-US" altLang="ko-KR" sz="1050" spc="-15" dirty="0" smtClean="0">
                        <a:solidFill>
                          <a:srgbClr val="4471C4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spcBef>
                          <a:spcPts val="1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LCD</a:t>
                      </a:r>
                      <a:r>
                        <a:rPr lang="ko-KR" altLang="en-US" sz="1050" spc="-5" dirty="0" smtClean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에 장애물과 경로 실시간 표시</a:t>
                      </a:r>
                      <a:endParaRPr sz="10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Times New Roman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Times New Roman"/>
                          <a:cs typeface="Times New Roman"/>
                        </a:rPr>
                        <a:t>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C,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STM32,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IAR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Embedded</a:t>
                      </a:r>
                      <a:r>
                        <a:rPr sz="1050" spc="4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Times New Roman"/>
                          <a:cs typeface="Times New Roman"/>
                        </a:rPr>
                        <a:t>Workbench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b="1" spc="-10" dirty="0">
                          <a:latin typeface="Times New Roman"/>
                          <a:cs typeface="Times New Roman"/>
                        </a:rPr>
                        <a:t>reference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Github</a:t>
                      </a:r>
                      <a:r>
                        <a:rPr sz="1050" u="sng" spc="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 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5"/>
                        </a:rPr>
                        <a:t>Link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4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Report</a:t>
                      </a:r>
                      <a:r>
                        <a:rPr sz="11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 </a:t>
                      </a:r>
                      <a:r>
                        <a:rPr sz="11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Times New Roman"/>
                          <a:cs typeface="Times New Roman"/>
                          <a:hlinkClick r:id="rId6"/>
                        </a:rPr>
                        <a:t>Link(kor)</a:t>
                      </a: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sz="1600" b="1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22" y="40640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9328" y="498805"/>
            <a:ext cx="13823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About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Times New Roman"/>
                <a:cs typeface="Times New Roman"/>
              </a:rPr>
              <a:t>Me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9351" y="1186005"/>
            <a:ext cx="3556000" cy="296093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알고리즘을 개발하고 최적화하는 것을 즐기는 개발자입니다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endParaRPr sz="13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ko-KR" altLang="en-US" sz="1350" dirty="0" smtClean="0">
                <a:latin typeface="Times New Roman"/>
                <a:cs typeface="Times New Roman"/>
              </a:rPr>
              <a:t>저는 항상 </a:t>
            </a:r>
            <a:r>
              <a:rPr lang="en-US" altLang="ko-KR" sz="1350" dirty="0" smtClean="0">
                <a:latin typeface="Times New Roman"/>
                <a:cs typeface="Times New Roman"/>
              </a:rPr>
              <a:t>‘</a:t>
            </a:r>
            <a:r>
              <a:rPr lang="ko-KR" altLang="en-US" sz="1350" dirty="0" smtClean="0">
                <a:latin typeface="Times New Roman"/>
                <a:cs typeface="Times New Roman"/>
              </a:rPr>
              <a:t>왜</a:t>
            </a:r>
            <a:r>
              <a:rPr lang="en-US" altLang="ko-KR" sz="1350" dirty="0" smtClean="0">
                <a:latin typeface="Times New Roman"/>
                <a:cs typeface="Times New Roman"/>
              </a:rPr>
              <a:t>’ </a:t>
            </a:r>
            <a:r>
              <a:rPr lang="ko-KR" altLang="en-US" sz="1350" dirty="0" smtClean="0">
                <a:latin typeface="Times New Roman"/>
                <a:cs typeface="Times New Roman"/>
              </a:rPr>
              <a:t>라는 질문을 합니다</a:t>
            </a:r>
            <a:r>
              <a:rPr lang="en-US" altLang="ko-KR" sz="1350" dirty="0" smtClean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350" spc="-20" dirty="0" smtClean="0">
                <a:latin typeface="Times New Roman"/>
                <a:cs typeface="Times New Roman"/>
              </a:rPr>
              <a:t>저는 활동적이며 사람들과 교류하고 커뮤니케이션하는 것을 즐기는 사람입니다</a:t>
            </a:r>
            <a:r>
              <a:rPr lang="en-US" altLang="ko-KR" sz="1350" spc="-20" dirty="0" smtClean="0">
                <a:latin typeface="Times New Roman"/>
                <a:cs typeface="Times New Roman"/>
              </a:rPr>
              <a:t>.</a:t>
            </a:r>
            <a:endParaRPr lang="en-US" sz="135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r>
              <a:rPr lang="ko-KR" altLang="en-US" sz="1350" spc="-5" dirty="0" smtClean="0">
                <a:latin typeface="Times New Roman"/>
                <a:cs typeface="Times New Roman"/>
              </a:rPr>
              <a:t>저는 다양한 시각을 통해 문제를 바라보며 효율적으로 문제를 해결하고자 합니다</a:t>
            </a:r>
            <a:r>
              <a:rPr lang="en-US" altLang="ko-KR" sz="1350" spc="-5" dirty="0" smtClean="0">
                <a:latin typeface="Times New Roman"/>
                <a:cs typeface="Times New Roman"/>
              </a:rPr>
              <a:t>.</a:t>
            </a:r>
          </a:p>
          <a:p>
            <a:pPr marL="12700" marR="5080">
              <a:lnSpc>
                <a:spcPct val="108300"/>
              </a:lnSpc>
              <a:spcBef>
                <a:spcPts val="108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ko-KR" altLang="en-US" sz="1100" b="1" spc="-10" dirty="0" smtClean="0">
                <a:latin typeface="Times New Roman"/>
                <a:cs typeface="Times New Roman"/>
              </a:rPr>
              <a:t>흥미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Times New Roman"/>
                <a:cs typeface="Times New Roman"/>
              </a:rPr>
              <a:t>#Algorithm</a:t>
            </a:r>
            <a:r>
              <a:rPr sz="1100" b="1" spc="3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#Optimization</a:t>
            </a:r>
            <a:r>
              <a:rPr sz="1100" b="1" spc="8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#Platform</a:t>
            </a:r>
            <a:r>
              <a:rPr sz="1100" b="1" spc="110" dirty="0">
                <a:latin typeface="Times New Roman"/>
                <a:cs typeface="Times New Roman"/>
              </a:rPr>
              <a:t> </a:t>
            </a:r>
            <a:r>
              <a:rPr sz="1100" b="1" spc="-15" dirty="0">
                <a:latin typeface="Times New Roman"/>
                <a:cs typeface="Times New Roman"/>
              </a:rPr>
              <a:t>#FullStack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100" b="1" spc="-15" dirty="0">
                <a:latin typeface="Times New Roman"/>
                <a:cs typeface="Times New Roman"/>
              </a:rPr>
              <a:t>#HelpingOther</a:t>
            </a:r>
            <a:endParaRPr sz="11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1152143"/>
            <a:ext cx="2139696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7278" y="711834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1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A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40" dirty="0">
                <a:latin typeface="Times New Roman"/>
                <a:cs typeface="Times New Roman"/>
              </a:rPr>
              <a:t>g</a:t>
            </a:r>
            <a:r>
              <a:rPr sz="1800" spc="-15" dirty="0">
                <a:latin typeface="Times New Roman"/>
                <a:cs typeface="Times New Roman"/>
              </a:rPr>
              <a:t>o</a:t>
            </a:r>
            <a:r>
              <a:rPr sz="1800" spc="-25" dirty="0">
                <a:latin typeface="Times New Roman"/>
                <a:cs typeface="Times New Roman"/>
              </a:rPr>
              <a:t>r</a:t>
            </a:r>
            <a:r>
              <a:rPr sz="1800" spc="-20" dirty="0">
                <a:latin typeface="Times New Roman"/>
                <a:cs typeface="Times New Roman"/>
              </a:rPr>
              <a:t>it</a:t>
            </a:r>
            <a:r>
              <a:rPr sz="1800" spc="-15" dirty="0">
                <a:latin typeface="Times New Roman"/>
                <a:cs typeface="Times New Roman"/>
              </a:rPr>
              <a:t>h</a:t>
            </a:r>
            <a:r>
              <a:rPr sz="1800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098" name="Picture 2" descr="210163085-9f384b2c-8c74-4bb5-b0f0-7e05e3f854dc.jpg (2386×149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50" y="822325"/>
            <a:ext cx="5872450" cy="366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1807" y="3656771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예시 </a:t>
            </a:r>
            <a:r>
              <a:rPr lang="en-US" altLang="ko-KR" sz="1000" dirty="0" smtClean="0"/>
              <a:t>10. </a:t>
            </a:r>
          </a:p>
          <a:p>
            <a:r>
              <a:rPr lang="ko-KR" altLang="en-US" sz="1000" dirty="0" smtClean="0"/>
              <a:t>동쪽 방향으로 진행하는데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장애물이 좌측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정면에 있는 경우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=&gt; </a:t>
            </a:r>
            <a:r>
              <a:rPr lang="ko-KR" altLang="en-US" sz="1000" dirty="0" smtClean="0"/>
              <a:t>좌회전</a:t>
            </a:r>
            <a:r>
              <a:rPr lang="en-US" altLang="ko-KR" sz="1000" dirty="0" smtClean="0"/>
              <a:t> =&gt; </a:t>
            </a:r>
            <a:r>
              <a:rPr lang="ko-KR" altLang="en-US" sz="1000" dirty="0" smtClean="0"/>
              <a:t>이 경우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으로 바로 이어짐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07" y="3012907"/>
            <a:ext cx="2797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예시</a:t>
            </a:r>
            <a:r>
              <a:rPr lang="en-US" altLang="ko-KR" sz="1000" dirty="0" smtClean="0"/>
              <a:t>: 1.</a:t>
            </a:r>
            <a:br>
              <a:rPr lang="en-US" altLang="ko-KR" sz="1000" dirty="0" smtClean="0"/>
            </a:br>
            <a:r>
              <a:rPr lang="ko-KR" altLang="en-US" sz="1000" dirty="0" smtClean="0"/>
              <a:t>북쪽 방향으로 진행하는데 장애물이 없는 경우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=&gt; </a:t>
            </a:r>
            <a:r>
              <a:rPr lang="ko-KR" altLang="en-US" sz="1000" dirty="0" smtClean="0"/>
              <a:t>방향 유지</a:t>
            </a:r>
            <a:endParaRPr lang="ko-KR" altLang="en-US" sz="1000" dirty="0"/>
          </a:p>
        </p:txBody>
      </p:sp>
      <p:sp>
        <p:nvSpPr>
          <p:cNvPr id="3" name="object 3"/>
          <p:cNvSpPr txBox="1"/>
          <p:nvPr/>
        </p:nvSpPr>
        <p:spPr>
          <a:xfrm>
            <a:off x="241807" y="1320164"/>
            <a:ext cx="3341116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ko-KR" altLang="en-US" sz="1000" spc="5" dirty="0" smtClean="0">
                <a:latin typeface="Times New Roman"/>
                <a:cs typeface="Times New Roman"/>
              </a:rPr>
              <a:t>장애물에 따라 로봇의 움직임을 결정하는 알고리즘 개발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Detail</a:t>
            </a: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lang="en-US" sz="1000" spc="-60" dirty="0" smtClean="0">
                <a:latin typeface="Times New Roman"/>
                <a:cs typeface="Times New Roman"/>
              </a:rPr>
              <a:t>     </a:t>
            </a:r>
            <a:r>
              <a:rPr lang="en-US" sz="1000" spc="-60" dirty="0" smtClean="0">
                <a:latin typeface="Times New Roman"/>
                <a:cs typeface="Times New Roman"/>
              </a:rPr>
              <a:t>RLF: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현재의 진행 방향을 알려준다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 (</a:t>
            </a:r>
            <a:r>
              <a:rPr lang="ko-KR" altLang="en-US" sz="1000" spc="-60" dirty="0" err="1" smtClean="0">
                <a:latin typeface="Times New Roman"/>
                <a:cs typeface="Times New Roman"/>
              </a:rPr>
              <a:t>동서남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 순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)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en-US" sz="1000" spc="-60" dirty="0" smtClean="0">
                <a:latin typeface="Times New Roman"/>
                <a:cs typeface="Times New Roman"/>
              </a:rPr>
              <a:t>Go, Turn: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각각 진행방향 유지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회전을 뜻한다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이 알고리즘으로 진행할 경우 항상 목적지에 도달할 수 있다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60" dirty="0" smtClean="0">
                <a:latin typeface="Times New Roman"/>
                <a:cs typeface="Times New Roman"/>
              </a:rPr>
              <a:t>알고리즘은 회전은 항상 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90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도 회전을 하고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후진은 하지 않으며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60" dirty="0" smtClean="0">
                <a:latin typeface="Times New Roman"/>
                <a:cs typeface="Times New Roman"/>
              </a:rPr>
              <a:t>목표에 항상 도달할 수 있다는 것을 전제한다</a:t>
            </a:r>
            <a:r>
              <a:rPr lang="en-US" altLang="ko-KR" sz="1000" spc="-60" dirty="0" smtClean="0">
                <a:latin typeface="Times New Roman"/>
                <a:cs typeface="Times New Roman"/>
              </a:rPr>
              <a:t>.</a:t>
            </a:r>
          </a:p>
          <a:p>
            <a:pPr marL="184150" marR="508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83485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모바일 디바이스와 블루투스 통신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  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블루투스를 사용하기 위한 설정의 추상화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10"/>
              </a:spcBef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블루투스 통신을 통해 명령이 오면 인터럽트를 일으키고 그에 따른 명령을 수행하기 위한 코드의 추상화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2</a:t>
            </a:r>
            <a:r>
              <a:rPr sz="1800" dirty="0">
                <a:latin typeface="Times New Roman"/>
                <a:cs typeface="Times New Roman"/>
              </a:rPr>
              <a:t>.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B</a:t>
            </a:r>
            <a:r>
              <a:rPr sz="1800" spc="-20" dirty="0">
                <a:latin typeface="Times New Roman"/>
                <a:cs typeface="Times New Roman"/>
              </a:rPr>
              <a:t>l</a:t>
            </a:r>
            <a:r>
              <a:rPr sz="1800" spc="-15" dirty="0">
                <a:latin typeface="Times New Roman"/>
                <a:cs typeface="Times New Roman"/>
              </a:rPr>
              <a:t>u</a:t>
            </a:r>
            <a:r>
              <a:rPr sz="1800" spc="-35" dirty="0">
                <a:latin typeface="Times New Roman"/>
                <a:cs typeface="Times New Roman"/>
              </a:rPr>
              <a:t>e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spc="-15" dirty="0">
                <a:latin typeface="Times New Roman"/>
                <a:cs typeface="Times New Roman"/>
              </a:rPr>
              <a:t>oo</a:t>
            </a:r>
            <a:r>
              <a:rPr sz="1800" spc="-20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000" y="711834"/>
            <a:ext cx="990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82" y="978534"/>
            <a:ext cx="1973083" cy="26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3048000" y="711834"/>
            <a:ext cx="4063122" cy="4301491"/>
            <a:chOff x="3048000" y="711834"/>
            <a:chExt cx="4063122" cy="430149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711834"/>
              <a:ext cx="4063122" cy="43014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6196722" y="740408"/>
              <a:ext cx="914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29349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03.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2190369"/>
            <a:ext cx="249745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 smtClean="0">
                <a:latin typeface="Times New Roman"/>
                <a:cs typeface="Times New Roman"/>
              </a:rPr>
              <a:t>*</a:t>
            </a:r>
            <a:r>
              <a:rPr lang="en-US" sz="1200" b="1" dirty="0" smtClean="0">
                <a:latin typeface="Times New Roman"/>
                <a:cs typeface="Times New Roman"/>
              </a:rPr>
              <a:t> </a:t>
            </a:r>
            <a:r>
              <a:rPr lang="ko-KR" altLang="en-US" sz="1200" b="1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실시간으로 </a:t>
            </a:r>
            <a:r>
              <a:rPr lang="en-US" altLang="ko-KR" sz="1000" dirty="0" smtClean="0">
                <a:latin typeface="Times New Roman"/>
                <a:cs typeface="Times New Roman"/>
              </a:rPr>
              <a:t>LCD </a:t>
            </a:r>
            <a:r>
              <a:rPr lang="ko-KR" altLang="en-US" sz="1000" dirty="0" smtClean="0">
                <a:latin typeface="Times New Roman"/>
                <a:cs typeface="Times New Roman"/>
              </a:rPr>
              <a:t>모니터에 장애물과 경로를 출력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0000"/>
              </a:lnSpc>
              <a:spcBef>
                <a:spcPts val="10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 A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sensor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that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detects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displays </a:t>
            </a:r>
            <a:r>
              <a:rPr sz="1000" spc="-23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obstacles </a:t>
            </a:r>
            <a:r>
              <a:rPr sz="1000" spc="-25" dirty="0">
                <a:latin typeface="Times New Roman"/>
                <a:cs typeface="Times New Roman"/>
              </a:rPr>
              <a:t>on </a:t>
            </a:r>
            <a:r>
              <a:rPr sz="1000" dirty="0">
                <a:latin typeface="Times New Roman"/>
                <a:cs typeface="Times New Roman"/>
              </a:rPr>
              <a:t>the </a:t>
            </a:r>
            <a:r>
              <a:rPr sz="1000" spc="-5" dirty="0">
                <a:latin typeface="Times New Roman"/>
                <a:cs typeface="Times New Roman"/>
              </a:rPr>
              <a:t>LCD </a:t>
            </a:r>
            <a:r>
              <a:rPr sz="1000" spc="-10" dirty="0">
                <a:latin typeface="Times New Roman"/>
                <a:cs typeface="Times New Roman"/>
              </a:rPr>
              <a:t>in </a:t>
            </a:r>
            <a:r>
              <a:rPr sz="1000" spc="5" dirty="0">
                <a:latin typeface="Times New Roman"/>
                <a:cs typeface="Times New Roman"/>
              </a:rPr>
              <a:t>real </a:t>
            </a:r>
            <a:r>
              <a:rPr sz="1000" dirty="0">
                <a:latin typeface="Times New Roman"/>
                <a:cs typeface="Times New Roman"/>
              </a:rPr>
              <a:t>time </a:t>
            </a:r>
            <a:r>
              <a:rPr sz="1000" spc="-10" dirty="0">
                <a:latin typeface="Times New Roman"/>
                <a:cs typeface="Times New Roman"/>
              </a:rPr>
              <a:t>based on </a:t>
            </a:r>
            <a:r>
              <a:rPr sz="1000" dirty="0">
                <a:latin typeface="Times New Roman"/>
                <a:cs typeface="Times New Roman"/>
              </a:rPr>
              <a:t>the 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current</a:t>
            </a:r>
            <a:r>
              <a:rPr sz="1000" spc="-12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location</a:t>
            </a:r>
            <a:r>
              <a:rPr sz="1000" spc="-8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and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rotation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direction.</a:t>
            </a:r>
            <a:endParaRPr sz="10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1103" y="3093719"/>
            <a:ext cx="1219200" cy="1801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5223" y="1088135"/>
            <a:ext cx="1210055" cy="18074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8911" y="1088135"/>
            <a:ext cx="1219200" cy="1798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2176" y="3093719"/>
            <a:ext cx="1210055" cy="18013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0284" y="668782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7278" y="668782"/>
            <a:ext cx="226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3.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Obstacle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Visualization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1715" y="2400045"/>
            <a:ext cx="201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30" dirty="0"/>
              <a:t> </a:t>
            </a:r>
            <a:r>
              <a:rPr spc="-10" dirty="0"/>
              <a:t>of</a:t>
            </a:r>
            <a:r>
              <a:rPr spc="-35" dirty="0"/>
              <a:t> </a:t>
            </a:r>
            <a:r>
              <a:rPr spc="-10" dirty="0"/>
              <a:t>Document</a:t>
            </a:r>
          </a:p>
        </p:txBody>
      </p:sp>
      <p:sp>
        <p:nvSpPr>
          <p:cNvPr id="3" name="object 3"/>
          <p:cNvSpPr/>
          <p:nvPr/>
        </p:nvSpPr>
        <p:spPr>
          <a:xfrm>
            <a:off x="3572255" y="2773679"/>
            <a:ext cx="2002155" cy="0"/>
          </a:xfrm>
          <a:custGeom>
            <a:avLst/>
            <a:gdLst/>
            <a:ahLst/>
            <a:cxnLst/>
            <a:rect l="l" t="t" r="r" b="b"/>
            <a:pathLst>
              <a:path w="2002154">
                <a:moveTo>
                  <a:pt x="0" y="0"/>
                </a:moveTo>
                <a:lnTo>
                  <a:pt x="2001901" y="0"/>
                </a:lnTo>
              </a:path>
            </a:pathLst>
          </a:custGeom>
          <a:ln w="18288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151" y="515111"/>
            <a:ext cx="2855595" cy="0"/>
          </a:xfrm>
          <a:custGeom>
            <a:avLst/>
            <a:gdLst/>
            <a:ahLst/>
            <a:cxnLst/>
            <a:rect l="l" t="t" r="r" b="b"/>
            <a:pathLst>
              <a:path w="2855595">
                <a:moveTo>
                  <a:pt x="0" y="0"/>
                </a:moveTo>
                <a:lnTo>
                  <a:pt x="2855341" y="0"/>
                </a:lnTo>
              </a:path>
            </a:pathLst>
          </a:custGeom>
          <a:ln w="36576">
            <a:solidFill>
              <a:srgbClr val="67F9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186" y="554558"/>
            <a:ext cx="2797175" cy="123126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4680"/>
              </a:lnSpc>
              <a:spcBef>
                <a:spcPts val="334"/>
              </a:spcBef>
            </a:pPr>
            <a:r>
              <a:rPr sz="4000" spc="-130" dirty="0"/>
              <a:t>P</a:t>
            </a:r>
            <a:r>
              <a:rPr sz="4000" spc="-165" dirty="0"/>
              <a:t>O</a:t>
            </a:r>
            <a:r>
              <a:rPr sz="4000" spc="-250" dirty="0"/>
              <a:t>R</a:t>
            </a:r>
            <a:r>
              <a:rPr sz="4000" spc="-170" dirty="0"/>
              <a:t>T</a:t>
            </a:r>
            <a:r>
              <a:rPr sz="4000" spc="-95" dirty="0"/>
              <a:t>F</a:t>
            </a:r>
            <a:r>
              <a:rPr sz="4000" spc="-190" dirty="0"/>
              <a:t>O</a:t>
            </a:r>
            <a:r>
              <a:rPr sz="4000" spc="-335" dirty="0"/>
              <a:t>L</a:t>
            </a:r>
            <a:r>
              <a:rPr sz="4000" spc="-110" dirty="0"/>
              <a:t>I</a:t>
            </a:r>
            <a:r>
              <a:rPr sz="4000" spc="-60" dirty="0"/>
              <a:t>O  </a:t>
            </a:r>
            <a:r>
              <a:rPr sz="4000" spc="-145" dirty="0"/>
              <a:t>CONTENTS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1263396" y="3019044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396" y="352501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396" y="4165091"/>
            <a:ext cx="7586345" cy="0"/>
          </a:xfrm>
          <a:custGeom>
            <a:avLst/>
            <a:gdLst/>
            <a:ahLst/>
            <a:cxnLst/>
            <a:rect l="l" t="t" r="r" b="b"/>
            <a:pathLst>
              <a:path w="7586345">
                <a:moveTo>
                  <a:pt x="0" y="0"/>
                </a:moveTo>
                <a:lnTo>
                  <a:pt x="7586218" y="0"/>
                </a:lnTo>
              </a:path>
            </a:pathLst>
          </a:custGeom>
          <a:ln w="9144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23491" y="2550032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01.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0857" y="2650616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Smart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1880" y="2559176"/>
            <a:ext cx="427545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15" dirty="0" smtClean="0">
                <a:latin typeface="Times New Roman"/>
                <a:cs typeface="Times New Roman"/>
              </a:rPr>
              <a:t>“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철강 표면 결함 검출 및 분류 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AI 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모델 개발</a:t>
            </a:r>
            <a:r>
              <a:rPr lang="en-US" altLang="ko-KR" sz="1200" spc="-15" dirty="0" smtClean="0">
                <a:latin typeface="Times New Roman"/>
                <a:cs typeface="Times New Roman"/>
              </a:rPr>
              <a:t>”</a:t>
            </a:r>
            <a:r>
              <a:rPr lang="ko-KR" altLang="en-US" sz="1200" spc="-15" dirty="0" smtClean="0">
                <a:latin typeface="Times New Roman"/>
                <a:cs typeface="Times New Roman"/>
              </a:rPr>
              <a:t>을 </a:t>
            </a:r>
            <a:endParaRPr lang="en-US" altLang="ko-KR" sz="1200" spc="-1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15" dirty="0" smtClean="0">
                <a:latin typeface="Times New Roman"/>
                <a:cs typeface="Times New Roman"/>
              </a:rPr>
              <a:t>목표로 진행된 프로젝트</a:t>
            </a:r>
            <a:endParaRPr lang="en-US" sz="1200" spc="-15" dirty="0" smtClean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491" y="3056077"/>
            <a:ext cx="397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A4A4A4"/>
                </a:solidFill>
                <a:latin typeface="Times New Roman"/>
                <a:cs typeface="Times New Roman"/>
              </a:rPr>
              <a:t>02.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2966" y="3156661"/>
            <a:ext cx="60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35" dirty="0">
                <a:latin typeface="Times New Roman"/>
                <a:cs typeface="Times New Roman"/>
              </a:rPr>
              <a:t> C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spc="-70" dirty="0">
                <a:latin typeface="Times New Roman"/>
                <a:cs typeface="Times New Roman"/>
              </a:rPr>
              <a:t>i</a:t>
            </a:r>
            <a:r>
              <a:rPr sz="1200" spc="-7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1880" y="3156661"/>
            <a:ext cx="2609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25" dirty="0" err="1" smtClean="0">
                <a:latin typeface="Times New Roman"/>
                <a:cs typeface="Times New Roman"/>
              </a:rPr>
              <a:t>범죄율</a:t>
            </a:r>
            <a:r>
              <a:rPr lang="ko-KR" altLang="en-US" sz="1200" spc="-25" dirty="0" smtClean="0">
                <a:latin typeface="Times New Roman"/>
                <a:cs typeface="Times New Roman"/>
              </a:rPr>
              <a:t> 예측 애플리케이션 서비스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491" y="3629964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A4A4A4"/>
                </a:solidFill>
                <a:latin typeface="Times New Roman"/>
                <a:cs typeface="Times New Roman"/>
              </a:rPr>
              <a:t>03.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0876" y="3730548"/>
            <a:ext cx="1110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imes New Roman"/>
                <a:cs typeface="Times New Roman"/>
              </a:rPr>
              <a:t>Navigation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Robot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81880" y="3639456"/>
            <a:ext cx="408368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블루투스 통신을 이용한 방향 안내 및 자동 주행 로봇</a:t>
            </a:r>
            <a:endParaRPr lang="en-US" altLang="ko-KR" sz="1200" spc="-5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" dirty="0" smtClean="0">
                <a:latin typeface="Times New Roman"/>
                <a:cs typeface="Times New Roman"/>
              </a:rPr>
              <a:t>장애물과 움직인 경로를 실시간으로 모니터에 표시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576071"/>
            <a:ext cx="1576070" cy="36322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76835" rIns="0" bIns="0" rtlCol="0">
            <a:spAutoFit/>
          </a:bodyPr>
          <a:lstStyle/>
          <a:p>
            <a:pPr marL="49022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0311" y="984961"/>
            <a:ext cx="33159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Smart</a:t>
            </a:r>
            <a:r>
              <a:rPr sz="4000" spc="140" dirty="0"/>
              <a:t> </a:t>
            </a:r>
            <a:r>
              <a:rPr sz="4000" spc="-130" dirty="0"/>
              <a:t>Factory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5640578" y="2773679"/>
            <a:ext cx="2904724" cy="39370"/>
            <a:chOff x="6114288" y="2773679"/>
            <a:chExt cx="2588895" cy="39370"/>
          </a:xfrm>
        </p:grpSpPr>
        <p:sp>
          <p:nvSpPr>
            <p:cNvPr id="5" name="object 5"/>
            <p:cNvSpPr/>
            <p:nvPr/>
          </p:nvSpPr>
          <p:spPr>
            <a:xfrm>
              <a:off x="6149340" y="2793491"/>
              <a:ext cx="2553970" cy="0"/>
            </a:xfrm>
            <a:custGeom>
              <a:avLst/>
              <a:gdLst/>
              <a:ahLst/>
              <a:cxnLst/>
              <a:rect l="l" t="t" r="r" b="b"/>
              <a:pathLst>
                <a:path w="2553970">
                  <a:moveTo>
                    <a:pt x="0" y="0"/>
                  </a:moveTo>
                  <a:lnTo>
                    <a:pt x="2553716" y="0"/>
                  </a:lnTo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7336" y="2776727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23367" y="0"/>
                  </a:moveTo>
                  <a:lnTo>
                    <a:pt x="6730" y="0"/>
                  </a:lnTo>
                  <a:lnTo>
                    <a:pt x="0" y="6731"/>
                  </a:lnTo>
                  <a:lnTo>
                    <a:pt x="0" y="23368"/>
                  </a:lnTo>
                  <a:lnTo>
                    <a:pt x="6730" y="30098"/>
                  </a:lnTo>
                  <a:lnTo>
                    <a:pt x="23367" y="30098"/>
                  </a:lnTo>
                  <a:lnTo>
                    <a:pt x="30099" y="23368"/>
                  </a:lnTo>
                  <a:lnTo>
                    <a:pt x="30099" y="6731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67F9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8860" y="2778251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14986"/>
                  </a:moveTo>
                  <a:lnTo>
                    <a:pt x="0" y="6731"/>
                  </a:lnTo>
                  <a:lnTo>
                    <a:pt x="6730" y="0"/>
                  </a:lnTo>
                  <a:lnTo>
                    <a:pt x="14986" y="0"/>
                  </a:lnTo>
                  <a:lnTo>
                    <a:pt x="23367" y="0"/>
                  </a:lnTo>
                  <a:lnTo>
                    <a:pt x="30099" y="6731"/>
                  </a:lnTo>
                  <a:lnTo>
                    <a:pt x="30099" y="14986"/>
                  </a:lnTo>
                  <a:lnTo>
                    <a:pt x="30099" y="23368"/>
                  </a:lnTo>
                  <a:lnTo>
                    <a:pt x="23367" y="30099"/>
                  </a:lnTo>
                  <a:lnTo>
                    <a:pt x="14986" y="30099"/>
                  </a:lnTo>
                  <a:lnTo>
                    <a:pt x="6730" y="30099"/>
                  </a:lnTo>
                  <a:lnTo>
                    <a:pt x="0" y="23368"/>
                  </a:lnTo>
                  <a:lnTo>
                    <a:pt x="0" y="14986"/>
                  </a:lnTo>
                  <a:close/>
                </a:path>
              </a:pathLst>
            </a:custGeom>
            <a:ln w="9144">
              <a:solidFill>
                <a:srgbClr val="67F9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7242" y="2486760"/>
            <a:ext cx="4905758" cy="1388201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Times New Roman"/>
                <a:cs typeface="Times New Roman"/>
              </a:rPr>
              <a:t>About</a:t>
            </a:r>
            <a:r>
              <a:rPr sz="1800" b="1" spc="-65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project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철강 이미지에서 불량인 부분을 찾아내는 서비스</a:t>
            </a:r>
            <a:endParaRPr lang="en-US" sz="1400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자체 개발한 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AI, JPA 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및 서버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spc="-2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AWS ec2</a:t>
            </a:r>
            <a:r>
              <a:rPr lang="ko-KR" altLang="en-US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로 제작 및 배포함</a:t>
            </a:r>
            <a:r>
              <a:rPr lang="en-US" altLang="ko-KR" sz="14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ct val="150000"/>
              </a:lnSpc>
            </a:pP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은상 수상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(52</a:t>
            </a:r>
            <a:r>
              <a:rPr lang="ko-KR" altLang="en-US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개 팀 중</a:t>
            </a:r>
            <a:r>
              <a:rPr lang="en-US" altLang="ko-KR" sz="1400" spc="-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4" y="55879"/>
            <a:ext cx="16055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100" b="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72423"/>
              </p:ext>
            </p:extLst>
          </p:nvPr>
        </p:nvGraphicFramePr>
        <p:xfrm>
          <a:off x="4266501" y="974725"/>
          <a:ext cx="4507865" cy="4008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Wo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b="1" spc="-10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er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od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04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~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2023.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11</a:t>
                      </a:r>
                      <a:r>
                        <a:rPr sz="1050" spc="-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(7</a:t>
                      </a:r>
                      <a:r>
                        <a:rPr sz="1050" spc="-6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개월</a:t>
                      </a:r>
                      <a:r>
                        <a:rPr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685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Members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총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3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명</a:t>
                      </a:r>
                      <a:r>
                        <a:rPr sz="1050" spc="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(100%</a:t>
                      </a:r>
                      <a:r>
                        <a:rPr sz="1050" spc="-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기여</a:t>
                      </a:r>
                      <a:r>
                        <a:rPr sz="1050" spc="5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for</a:t>
                      </a:r>
                      <a:r>
                        <a:rPr sz="1050" spc="3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제외한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FE, BE</a:t>
                      </a:r>
                      <a:r>
                        <a:rPr sz="1050" spc="-2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)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7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 dirty="0">
                        <a:latin typeface="+mj-lt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050" b="1" spc="-10" dirty="0">
                          <a:latin typeface="+mj-lt"/>
                          <a:cs typeface="Times New Roman"/>
                        </a:rPr>
                        <a:t>Objective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데이터의 불균형을 해결하는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모델을 개발하고 </a:t>
                      </a:r>
                      <a:endParaRPr lang="en-US" altLang="ko-KR" sz="1050" spc="-1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>
                        <a:lnSpc>
                          <a:spcPts val="1255"/>
                        </a:lnSpc>
                      </a:pP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이미지 데이터를 저장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관리할 </a:t>
                      </a:r>
                      <a:r>
                        <a:rPr lang="en-US" altLang="ko-KR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과 서버의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508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+mj-lt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Content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 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모델 개발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User Interface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86995" algn="l">
                        <a:lnSpc>
                          <a:spcPct val="100000"/>
                        </a:lnSpc>
                      </a:pP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AWS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의 </a:t>
                      </a:r>
                      <a:r>
                        <a:rPr lang="en-US" altLang="ko-KR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RDS</a:t>
                      </a:r>
                      <a:r>
                        <a:rPr lang="ko-KR" altLang="en-US" sz="1050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로 전송 및 저장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90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j-lt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+mj-lt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050" b="1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et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75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s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 marR="408305" indent="-289560">
                        <a:lnSpc>
                          <a:spcPct val="101000"/>
                        </a:lnSpc>
                        <a:spcBef>
                          <a:spcPts val="275"/>
                        </a:spcBef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Flutter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spc="-1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UI/UX </a:t>
                      </a:r>
                      <a:r>
                        <a:rPr lang="ko-KR" alt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계획 및 개발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0"/>
                        </a:lnSpc>
                        <a:buAutoNum type="arabicParenR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BE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개발과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와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JPA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를 이용한 </a:t>
                      </a:r>
                      <a:r>
                        <a:rPr lang="en-US" altLang="ko-KR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DB</a:t>
                      </a:r>
                      <a:r>
                        <a:rPr lang="ko-KR" altLang="en-US" sz="105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서버 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AI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모델의 성능을 위한 이미지 전처리 </a:t>
                      </a:r>
                      <a:r>
                        <a:rPr lang="en-US" altLang="ko-KR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APP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개발</a:t>
                      </a:r>
                      <a:endParaRPr lang="en-US" altLang="ko-KR" sz="1050" spc="-15" baseline="0" dirty="0" smtClean="0">
                        <a:solidFill>
                          <a:srgbClr val="4471C4"/>
                        </a:solidFill>
                        <a:latin typeface="+mj-lt"/>
                        <a:cs typeface="Times New Roman"/>
                      </a:endParaRPr>
                    </a:p>
                    <a:p>
                      <a:pPr marL="315595" indent="-290195">
                        <a:lnSpc>
                          <a:spcPts val="1255"/>
                        </a:lnSpc>
                        <a:buAutoNum type="arabicParenR" startAt="3"/>
                        <a:tabLst>
                          <a:tab pos="315595" algn="l"/>
                          <a:tab pos="316230" algn="l"/>
                        </a:tabLst>
                      </a:pP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AWS </a:t>
                      </a:r>
                      <a:r>
                        <a:rPr lang="en-US" altLang="ko-KR" sz="1050" spc="-10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elasticbeanstalk</a:t>
                      </a:r>
                      <a:r>
                        <a:rPr lang="ko-KR" altLang="en-US" sz="1050" spc="-1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을 이용한</a:t>
                      </a:r>
                      <a:r>
                        <a:rPr 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CI/CD </a:t>
                      </a:r>
                      <a:r>
                        <a:rPr lang="ko-KR" altLang="en-US" sz="1050" spc="-15" baseline="0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구축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34925" marB="0" anchor="ctr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163195" marR="157480" indent="63500">
                        <a:lnSpc>
                          <a:spcPct val="100099"/>
                        </a:lnSpc>
                        <a:spcBef>
                          <a:spcPts val="290"/>
                        </a:spcBef>
                      </a:pPr>
                      <a:r>
                        <a:rPr sz="1050" b="1" spc="-5" dirty="0">
                          <a:latin typeface="+mj-lt"/>
                          <a:cs typeface="Times New Roman"/>
                        </a:rPr>
                        <a:t>Language, 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b="1" spc="-30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-15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40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  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v</a:t>
                      </a:r>
                      <a:r>
                        <a:rPr sz="1050" b="1" spc="-10" dirty="0"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spc="-20" dirty="0">
                          <a:latin typeface="+mj-lt"/>
                          <a:cs typeface="Times New Roman"/>
                        </a:rPr>
                        <a:t>m</a:t>
                      </a:r>
                      <a:r>
                        <a:rPr sz="1050" b="1" spc="10" dirty="0"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b="1" spc="-35" dirty="0"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b="1" dirty="0">
                          <a:latin typeface="+mj-lt"/>
                          <a:cs typeface="Times New Roman"/>
                        </a:rPr>
                        <a:t>t</a:t>
                      </a:r>
                      <a:endParaRPr sz="1050">
                        <a:latin typeface="+mj-lt"/>
                        <a:cs typeface="Times New Roman"/>
                      </a:endParaRPr>
                    </a:p>
                  </a:txBody>
                  <a:tcPr marL="0" marR="0" marT="3683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 marR="252729">
                        <a:lnSpc>
                          <a:spcPct val="101000"/>
                        </a:lnSpc>
                        <a:spcBef>
                          <a:spcPts val="910"/>
                        </a:spcBef>
                      </a:pP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u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tt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2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W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-7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ti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t</a:t>
                      </a:r>
                      <a:r>
                        <a:rPr sz="1050" spc="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l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D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o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c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k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e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 </a:t>
                      </a:r>
                      <a:r>
                        <a:rPr sz="1050" spc="-5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J</a:t>
                      </a:r>
                      <a:r>
                        <a:rPr sz="1050" spc="-9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AVA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sz="1050" spc="-1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S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p</a:t>
                      </a:r>
                      <a:r>
                        <a:rPr sz="1050" spc="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spc="-1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i</a:t>
                      </a:r>
                      <a:r>
                        <a:rPr sz="1050" spc="-25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n</a:t>
                      </a:r>
                      <a:r>
                        <a:rPr sz="1050" dirty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g  </a:t>
                      </a:r>
                      <a:r>
                        <a:rPr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Boot</a:t>
                      </a:r>
                      <a:r>
                        <a:rPr lang="en-US" sz="1050" spc="-35" dirty="0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, </a:t>
                      </a:r>
                      <a:r>
                        <a:rPr lang="en-US" sz="1050" spc="-35" dirty="0" err="1" smtClean="0">
                          <a:solidFill>
                            <a:srgbClr val="4471C4"/>
                          </a:solidFill>
                          <a:latin typeface="+mj-lt"/>
                          <a:cs typeface="Times New Roman"/>
                        </a:rPr>
                        <a:t>Figma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11557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34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en-US" sz="1050" b="1" spc="-10" dirty="0" smtClean="0">
                          <a:latin typeface="+mj-lt"/>
                          <a:cs typeface="Times New Roman"/>
                        </a:rPr>
                        <a:t>R</a:t>
                      </a:r>
                      <a:r>
                        <a:rPr sz="1050" b="1" spc="-10" dirty="0" smtClean="0">
                          <a:latin typeface="+mj-lt"/>
                          <a:cs typeface="Times New Roman"/>
                        </a:rPr>
                        <a:t>eference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05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Github</a:t>
                      </a:r>
                      <a:r>
                        <a:rPr sz="1050" u="sng" spc="-2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 </a:t>
                      </a:r>
                      <a:r>
                        <a:rPr sz="1050" u="sng" spc="-30" dirty="0">
                          <a:solidFill>
                            <a:srgbClr val="0000FF"/>
                          </a:solidFill>
                          <a:uFill>
                            <a:solidFill>
                              <a:srgbClr val="0096A7"/>
                            </a:solidFill>
                          </a:uFill>
                          <a:latin typeface="+mj-lt"/>
                          <a:cs typeface="Times New Roman"/>
                          <a:hlinkClick r:id="rId2"/>
                        </a:rPr>
                        <a:t>Link</a:t>
                      </a:r>
                      <a:endParaRPr sz="1050" dirty="0">
                        <a:latin typeface="+mj-lt"/>
                        <a:cs typeface="Times New Roman"/>
                      </a:endParaRPr>
                    </a:p>
                  </a:txBody>
                  <a:tcPr marL="0" marR="0" marT="71120" marB="0">
                    <a:lnL w="9525">
                      <a:solidFill>
                        <a:srgbClr val="7E7E7E"/>
                      </a:solidFill>
                      <a:prstDash val="solid"/>
                    </a:lnL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50258" y="614933"/>
            <a:ext cx="168211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Arial"/>
                <a:cs typeface="Arial"/>
              </a:rPr>
              <a:t>Introduce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project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8" y="1736725"/>
            <a:ext cx="4093574" cy="26209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8463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3" y="2190369"/>
            <a:ext cx="3575813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이미지 촬영 및 전처리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REST API</a:t>
            </a:r>
            <a:r>
              <a:rPr lang="ko-KR" altLang="en-US" sz="1000" dirty="0">
                <a:latin typeface="Times New Roman"/>
                <a:cs typeface="Times New Roman"/>
              </a:rPr>
              <a:t>를</a:t>
            </a:r>
            <a:r>
              <a:rPr lang="ko-KR" altLang="en-US" sz="1000" dirty="0" smtClean="0">
                <a:latin typeface="Times New Roman"/>
                <a:cs typeface="Times New Roman"/>
              </a:rPr>
              <a:t> 이용해서 모델로 이미지를 송신</a:t>
            </a:r>
            <a:r>
              <a:rPr lang="en-US" altLang="ko-KR" sz="1000" dirty="0" smtClean="0">
                <a:latin typeface="Times New Roman"/>
                <a:cs typeface="Times New Roman"/>
              </a:rPr>
              <a:t>, </a:t>
            </a:r>
            <a:r>
              <a:rPr lang="ko-KR" altLang="en-US" sz="1000" dirty="0" smtClean="0">
                <a:latin typeface="Times New Roman"/>
                <a:cs typeface="Times New Roman"/>
              </a:rPr>
              <a:t>결과를 수신</a:t>
            </a:r>
            <a:endParaRPr lang="en-US" altLang="ko-KR" sz="10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en-US" sz="1000" spc="-10" dirty="0" smtClean="0">
                <a:latin typeface="Times New Roman"/>
                <a:cs typeface="Times New Roman"/>
              </a:rPr>
              <a:t>AI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모델에 촬영된 이미지를 입력하기 전에 최적의 효과를 내기 위해 불필요한 부분을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삭제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000" spc="-10" dirty="0" smtClean="0">
                <a:latin typeface="Times New Roman"/>
                <a:cs typeface="Times New Roman"/>
              </a:rPr>
              <a:t>-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팀원이 개발한 모델로 이미지를 보내기 위해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Flask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전송한 뒤 결과 이미지를 수신함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751" y="835659"/>
            <a:ext cx="1876425" cy="40410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75" y="835659"/>
            <a:ext cx="1922619" cy="40407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177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109" y="1355725"/>
            <a:ext cx="3645916" cy="1459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설명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결과 이미지를 다운로드 가능한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로 바꾸어 </a:t>
            </a:r>
            <a:r>
              <a:rPr lang="en-US" altLang="ko-KR" sz="1000" spc="-10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에 저장</a:t>
            </a:r>
            <a:endParaRPr lang="en-US" altLang="ko-KR" sz="1000" spc="-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</a:t>
            </a:r>
            <a:endParaRPr sz="1200" dirty="0">
              <a:latin typeface="Times New Roman"/>
              <a:cs typeface="Times New Roman"/>
            </a:endParaRP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en-US" sz="1000" spc="-5" dirty="0" err="1" smtClean="0">
                <a:latin typeface="Times New Roman"/>
                <a:cs typeface="Times New Roman"/>
              </a:rPr>
              <a:t>MySql</a:t>
            </a:r>
            <a:r>
              <a:rPr lang="en-US" sz="1000" spc="-5" dirty="0" smtClean="0">
                <a:latin typeface="Times New Roman"/>
                <a:cs typeface="Times New Roman"/>
              </a:rPr>
              <a:t> 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에는 이미지 파일이 최대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1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개 밖에 저장되지 않는 조건이 있어 하나의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원본 이미지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,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결과 이미지를 저장할 수가 없었음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 </a:t>
            </a:r>
          </a:p>
          <a:p>
            <a:pPr marL="85725" indent="-73660">
              <a:lnSpc>
                <a:spcPct val="100000"/>
              </a:lnSpc>
              <a:spcBef>
                <a:spcPts val="10"/>
              </a:spcBef>
              <a:buChar char="-"/>
              <a:tabLst>
                <a:tab pos="86360" algn="l"/>
              </a:tabLst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이를 해결하기 위해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를 활용하여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이미지를 다운로드 가능한 </a:t>
            </a:r>
            <a:r>
              <a:rPr lang="en-US" altLang="ko-KR" sz="1000" spc="-5" dirty="0" err="1" smtClean="0">
                <a:latin typeface="Times New Roman"/>
                <a:cs typeface="Times New Roman"/>
              </a:rPr>
              <a:t>url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형태로 바꿈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.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imes New Roman"/>
                <a:cs typeface="Times New Roman"/>
              </a:rPr>
              <a:t>1.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Camera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App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58" y="778625"/>
            <a:ext cx="1937935" cy="4072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6" y="778625"/>
            <a:ext cx="1894244" cy="40729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3" y="2971880"/>
            <a:ext cx="3906419" cy="1879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9225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01.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534" y="1127125"/>
            <a:ext cx="376503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35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촬영 및 편집 </a:t>
            </a:r>
            <a:r>
              <a:rPr lang="ko-KR" altLang="en-US" sz="1000" spc="-10" dirty="0" err="1" smtClean="0">
                <a:latin typeface="Times New Roman"/>
                <a:cs typeface="Times New Roman"/>
              </a:rPr>
              <a:t>부터</a:t>
            </a:r>
            <a:r>
              <a:rPr lang="ko-KR" altLang="en-US" sz="1000" spc="-10" dirty="0" smtClean="0">
                <a:latin typeface="Times New Roman"/>
                <a:cs typeface="Times New Roman"/>
              </a:rPr>
              <a:t> </a:t>
            </a:r>
            <a:r>
              <a:rPr lang="en-US" sz="1000" spc="-5" dirty="0" smtClean="0">
                <a:latin typeface="Times New Roman"/>
                <a:cs typeface="Times New Roman"/>
              </a:rPr>
              <a:t>DB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결과를 저장하는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모든 과정을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 자동화</a:t>
            </a:r>
            <a:endParaRPr sz="1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5" dirty="0" smtClean="0">
                <a:latin typeface="Times New Roman"/>
                <a:cs typeface="Times New Roman"/>
              </a:rPr>
              <a:t>상세 설명</a:t>
            </a:r>
            <a:endParaRPr lang="en-US" altLang="ko-KR" sz="1200" b="1" spc="-5" dirty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sz="1000" spc="-5" dirty="0" err="1" smtClean="0">
                <a:latin typeface="Times New Roman"/>
                <a:cs typeface="Times New Roman"/>
              </a:rPr>
              <a:t>Firestore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전송하여 받은 다운로드 가능한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URL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을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EC2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에 배포된 서버로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맞춰 전송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en-US" altLang="ko-KR" sz="1000" spc="-5" dirty="0" smtClean="0">
                <a:latin typeface="Times New Roman"/>
                <a:cs typeface="Times New Roman"/>
              </a:rPr>
              <a:t>JPA 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규격에 맞는 데이터는 연동된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RDS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의 </a:t>
            </a:r>
            <a:r>
              <a:rPr lang="en-US" altLang="ko-KR" sz="1000" spc="-5" dirty="0" smtClean="0">
                <a:latin typeface="Times New Roman"/>
                <a:cs typeface="Times New Roman"/>
              </a:rPr>
              <a:t>Tuple</a:t>
            </a:r>
            <a:r>
              <a:rPr lang="ko-KR" altLang="en-US" sz="1000" spc="-5" dirty="0" smtClean="0">
                <a:latin typeface="Times New Roman"/>
                <a:cs typeface="Times New Roman"/>
              </a:rPr>
              <a:t>로 변환되어 저장</a:t>
            </a:r>
            <a:endParaRPr lang="en-US" altLang="ko-KR" sz="1000" spc="-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buFontTx/>
              <a:buChar char="-"/>
            </a:pPr>
            <a:r>
              <a:rPr lang="ko-KR" altLang="en-US" sz="1000" spc="-5" dirty="0" smtClean="0">
                <a:latin typeface="Times New Roman"/>
                <a:cs typeface="Times New Roman"/>
              </a:rPr>
              <a:t>저장 혹은 실패의 결과를 전송하여 사용자가 저장 상태를 확인  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7278" y="711834"/>
            <a:ext cx="12960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2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85" dirty="0" smtClean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Spring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lang="en-US" sz="1800" spc="-80" dirty="0" smtClean="0">
                <a:latin typeface="Times New Roman"/>
                <a:cs typeface="Times New Roman"/>
              </a:rPr>
              <a:t>b</a:t>
            </a:r>
            <a:r>
              <a:rPr sz="1800" spc="-15" dirty="0" smtClean="0">
                <a:latin typeface="Times New Roman"/>
                <a:cs typeface="Times New Roman"/>
              </a:rPr>
              <a:t>oot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0" y="857801"/>
            <a:ext cx="1833307" cy="4072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" y="2558079"/>
            <a:ext cx="4121354" cy="25531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019" y="857801"/>
            <a:ext cx="1894244" cy="4072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23" y="55879"/>
            <a:ext cx="1693977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ro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r>
              <a:rPr sz="2100" b="0" spc="-1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100" b="0" spc="-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100" b="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b="0" spc="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2100" b="0" spc="1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2100" b="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711834"/>
            <a:ext cx="115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Main</a:t>
            </a:r>
            <a:r>
              <a:rPr sz="1800" b="1" spc="-90" dirty="0">
                <a:latin typeface="Times New Roman"/>
                <a:cs typeface="Times New Roman"/>
              </a:rPr>
              <a:t> </a:t>
            </a:r>
            <a:r>
              <a:rPr sz="1800" b="1" spc="-35" dirty="0">
                <a:latin typeface="Times New Roman"/>
                <a:cs typeface="Times New Roman"/>
              </a:rPr>
              <a:t>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7278" y="711834"/>
            <a:ext cx="213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/>
                <a:cs typeface="Times New Roman"/>
              </a:rPr>
              <a:t>3</a:t>
            </a:r>
            <a:r>
              <a:rPr sz="1800" spc="-10" dirty="0" smtClean="0">
                <a:latin typeface="Times New Roman"/>
                <a:cs typeface="Times New Roman"/>
              </a:rPr>
              <a:t>.</a:t>
            </a:r>
            <a:r>
              <a:rPr sz="1800" spc="-70" dirty="0" smtClean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Factory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35" dirty="0">
                <a:latin typeface="Times New Roman"/>
                <a:cs typeface="Times New Roman"/>
              </a:rPr>
              <a:t>manager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app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3" y="2190369"/>
            <a:ext cx="3645915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lang="ko-KR" altLang="en-US" sz="1200" b="1" spc="-10" dirty="0" smtClean="0">
                <a:latin typeface="Times New Roman"/>
                <a:cs typeface="Times New Roman"/>
              </a:rPr>
              <a:t>기능 소개</a:t>
            </a:r>
            <a:endParaRPr sz="1200" dirty="0">
              <a:latin typeface="Times New Roman"/>
              <a:cs typeface="Times New Roman"/>
            </a:endParaRPr>
          </a:p>
          <a:p>
            <a:pPr marL="184150" indent="-171450">
              <a:spcBef>
                <a:spcPts val="5"/>
              </a:spcBef>
              <a:buFontTx/>
              <a:buChar char="-"/>
            </a:pPr>
            <a:r>
              <a:rPr lang="ko-KR" altLang="en-US" sz="1000" spc="155" dirty="0" smtClean="0">
                <a:latin typeface="Times New Roman"/>
                <a:cs typeface="Times New Roman"/>
              </a:rPr>
              <a:t>원본 이미지와 결과 이미지를 공장 관리자에게 제공</a:t>
            </a: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필터를 설정으로 조건 선택 가능</a:t>
            </a: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r>
              <a:rPr lang="ko-KR" altLang="en-US" sz="1000" dirty="0" smtClean="0">
                <a:latin typeface="+mn-ea"/>
                <a:cs typeface="Times New Roman"/>
              </a:rPr>
              <a:t>데이터 시각화</a:t>
            </a:r>
            <a:endParaRPr lang="en-US" altLang="ko-KR" sz="1000" dirty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Tx/>
              <a:buChar char="-"/>
            </a:pPr>
            <a:endParaRPr lang="en-US" altLang="ko-KR" sz="1000" spc="155" dirty="0" smtClean="0">
              <a:latin typeface="Times New Roman"/>
              <a:cs typeface="Times New Roman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+mn-ea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*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lang="ko-KR" altLang="en-US" sz="1200" b="1" spc="-15" dirty="0" smtClean="0">
                <a:latin typeface="Times New Roman"/>
                <a:cs typeface="Times New Roman"/>
              </a:rPr>
              <a:t>상세 설명</a:t>
            </a: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Times New Roman"/>
                <a:cs typeface="Times New Roman"/>
              </a:rPr>
              <a:t>- </a:t>
            </a:r>
            <a:r>
              <a:rPr lang="en-US" sz="1000" dirty="0" smtClean="0">
                <a:latin typeface="Times New Roman"/>
                <a:cs typeface="Times New Roman"/>
              </a:rPr>
              <a:t> </a:t>
            </a:r>
            <a:r>
              <a:rPr lang="ko-KR" altLang="en-US" sz="1000" dirty="0" smtClean="0">
                <a:latin typeface="Times New Roman"/>
                <a:cs typeface="Times New Roman"/>
              </a:rPr>
              <a:t>결함이 있는 것으로 판명된 이미지는 필터로 거를 수 있음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n-US" altLang="ko-KR" sz="1000" dirty="0" smtClean="0">
                <a:latin typeface="Times New Roman"/>
                <a:cs typeface="Times New Roman"/>
              </a:rPr>
              <a:t>-  </a:t>
            </a:r>
            <a:r>
              <a:rPr lang="ko-KR" altLang="en-US" sz="1000" dirty="0" smtClean="0">
                <a:latin typeface="Times New Roman"/>
                <a:cs typeface="Times New Roman"/>
              </a:rPr>
              <a:t>원본 이미지와 결함 이미지를 비교하기 쉽게 </a:t>
            </a:r>
            <a:r>
              <a:rPr lang="en-US" altLang="ko-KR" sz="1000" dirty="0" smtClean="0">
                <a:latin typeface="Times New Roman"/>
                <a:cs typeface="Times New Roman"/>
              </a:rPr>
              <a:t>UI</a:t>
            </a:r>
            <a:r>
              <a:rPr lang="ko-KR" altLang="en-US" sz="1000" dirty="0" smtClean="0">
                <a:latin typeface="Times New Roman"/>
                <a:cs typeface="Times New Roman"/>
              </a:rPr>
              <a:t>를 구성함</a:t>
            </a:r>
            <a:r>
              <a:rPr lang="en-US" altLang="ko-KR" sz="1000" dirty="0" smtClean="0">
                <a:latin typeface="Times New Roman"/>
                <a:cs typeface="Times New Roman"/>
              </a:rPr>
              <a:t>.</a:t>
            </a:r>
            <a:endParaRPr lang="en-US" altLang="ko-KR" sz="1000" dirty="0" smtClean="0">
              <a:latin typeface="Times New Roman"/>
              <a:cs typeface="Times New Roman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711834"/>
            <a:ext cx="2971800" cy="4214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1139</Words>
  <Application>Microsoft Office PowerPoint</Application>
  <PresentationFormat>사용자 지정</PresentationFormat>
  <Paragraphs>248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MT</vt:lpstr>
      <vt:lpstr>맑은 고딕</vt:lpstr>
      <vt:lpstr>Arial</vt:lpstr>
      <vt:lpstr>Calibri</vt:lpstr>
      <vt:lpstr>Times New Roman</vt:lpstr>
      <vt:lpstr>Office Theme</vt:lpstr>
      <vt:lpstr>PORTFOLIO</vt:lpstr>
      <vt:lpstr>About Me</vt:lpstr>
      <vt:lpstr>PORTFOLIO  CONTENTS</vt:lpstr>
      <vt:lpstr>Smart Factory</vt:lpstr>
      <vt:lpstr>Project 01.</vt:lpstr>
      <vt:lpstr>Project 01.</vt:lpstr>
      <vt:lpstr>Project 01.</vt:lpstr>
      <vt:lpstr>Project 01.</vt:lpstr>
      <vt:lpstr>Project 01.</vt:lpstr>
      <vt:lpstr>Project 01.</vt:lpstr>
      <vt:lpstr>Project 01.</vt:lpstr>
      <vt:lpstr>No Crime</vt:lpstr>
      <vt:lpstr>Project 02.</vt:lpstr>
      <vt:lpstr>Project 02.</vt:lpstr>
      <vt:lpstr>Project 02.</vt:lpstr>
      <vt:lpstr>Project 02.</vt:lpstr>
      <vt:lpstr>Project 02.</vt:lpstr>
      <vt:lpstr>Navigation Robot</vt:lpstr>
      <vt:lpstr>Project 03.</vt:lpstr>
      <vt:lpstr>Project 03.</vt:lpstr>
      <vt:lpstr>Project 03.</vt:lpstr>
      <vt:lpstr>Project 03.</vt:lpstr>
      <vt:lpstr>End of Document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pc</cp:lastModifiedBy>
  <cp:revision>57</cp:revision>
  <dcterms:created xsi:type="dcterms:W3CDTF">2024-07-30T05:28:41Z</dcterms:created>
  <dcterms:modified xsi:type="dcterms:W3CDTF">2024-07-30T10:49:04Z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2024-07-30T00:00:00Z</vt:filetime>
  </property>
</Properties>
</file>